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2" r:id="rId1"/>
    <p:sldMasterId id="2147483774" r:id="rId2"/>
  </p:sldMasterIdLst>
  <p:notesMasterIdLst>
    <p:notesMasterId r:id="rId43"/>
  </p:notesMasterIdLst>
  <p:sldIdLst>
    <p:sldId id="256" r:id="rId3"/>
    <p:sldId id="264" r:id="rId4"/>
    <p:sldId id="265" r:id="rId5"/>
    <p:sldId id="263" r:id="rId6"/>
    <p:sldId id="261" r:id="rId7"/>
    <p:sldId id="267" r:id="rId8"/>
    <p:sldId id="266" r:id="rId9"/>
    <p:sldId id="306" r:id="rId10"/>
    <p:sldId id="308" r:id="rId11"/>
    <p:sldId id="307" r:id="rId12"/>
    <p:sldId id="309" r:id="rId13"/>
    <p:sldId id="310" r:id="rId14"/>
    <p:sldId id="313" r:id="rId15"/>
    <p:sldId id="314" r:id="rId16"/>
    <p:sldId id="269" r:id="rId17"/>
    <p:sldId id="270" r:id="rId18"/>
    <p:sldId id="271" r:id="rId19"/>
    <p:sldId id="281" r:id="rId20"/>
    <p:sldId id="282" r:id="rId21"/>
    <p:sldId id="283" r:id="rId22"/>
    <p:sldId id="284" r:id="rId23"/>
    <p:sldId id="315" r:id="rId24"/>
    <p:sldId id="287" r:id="rId25"/>
    <p:sldId id="288" r:id="rId26"/>
    <p:sldId id="311" r:id="rId27"/>
    <p:sldId id="312" r:id="rId28"/>
    <p:sldId id="289" r:id="rId29"/>
    <p:sldId id="290" r:id="rId30"/>
    <p:sldId id="291" r:id="rId31"/>
    <p:sldId id="292" r:id="rId32"/>
    <p:sldId id="293" r:id="rId33"/>
    <p:sldId id="276" r:id="rId34"/>
    <p:sldId id="279" r:id="rId35"/>
    <p:sldId id="295" r:id="rId36"/>
    <p:sldId id="297" r:id="rId37"/>
    <p:sldId id="296" r:id="rId38"/>
    <p:sldId id="298" r:id="rId39"/>
    <p:sldId id="299" r:id="rId40"/>
    <p:sldId id="300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achy" initials="P" lastIdx="1" clrIdx="0">
    <p:extLst>
      <p:ext uri="{19B8F6BF-5375-455C-9EA6-DF929625EA0E}">
        <p15:presenceInfo xmlns:p15="http://schemas.microsoft.com/office/powerpoint/2012/main" userId="Peach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14" autoAdjust="0"/>
    <p:restoredTop sz="94249" autoAdjust="0"/>
  </p:normalViewPr>
  <p:slideViewPr>
    <p:cSldViewPr snapToGrid="0">
      <p:cViewPr varScale="1">
        <p:scale>
          <a:sx n="74" d="100"/>
          <a:sy n="74" d="100"/>
        </p:scale>
        <p:origin x="1428" y="-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0DA4-B986-4FC7-98AD-97CF86AAC8D6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26595-F561-4606-A57F-CCA58DA1E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5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978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1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85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49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7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9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ทั้งนี้ ดิสเพลย์เซิร์ซ ซึ่งเป็นบริษัทวิจัยระบุว่ามูลค่าตลาดหน้าจอแบบ 3 มิติทั่วโลก (รวมทีวี และจอมอนิเตอร์) จะมีการเติบโตจาก 902 ล้านดอลลาร์ หรือประมาณ 29,000 ล้านบาท ในปี 2551 เป็น 22,000 ล้านดอลลาร์ หรือประมาณ 704,000 ล้านบาท ในปี 2561 ทั้งนี้ ถ้านับเฉพาะทีวี 3 มิติ จะมีมูลค่า 17,000 ล้านดอลลาร์ หรือ 544,000 ล้านบาท โดยในปีที่ผ่านมาปริมาณความต้องการทีวี 3 มิติอยู่ที่ 200,000 เครื่อง ทว่าในอีก 8 ปีข้างหน้าคาดว่าปริมาณความต้องการทั่วโลกจะเพิ่มเป็น 64 ล้านเครื่อง</a:t>
            </a:r>
            <a:r>
              <a:rPr lang="th-TH" dirty="0" smtClean="0"/>
              <a:t/>
            </a:r>
            <a:br>
              <a:rPr lang="th-TH" dirty="0" smtClean="0"/>
            </a:br>
            <a:r>
              <a:rPr lang="th-TH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8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78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9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2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95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53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D:: ensuring that clock edges arrive at internal flip-flops in synchronism with clock edges arriving at the 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126595-F561-4606-A57F-CCA58DA1E15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A07A2-8F74-447E-A390-1EFA702B5E9F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1081A-F10F-4102-B2AF-D3F76334B927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7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AC7B5-1CFA-4D2A-8E86-8E19B2C0BED1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AB632B79-D694-4758-82D1-B0BAC1018346}" type="datetime1">
              <a:rPr lang="en-US" smtClean="0"/>
              <a:t>11/13/2015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6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16F8-FDDF-4EF3-A8C0-5AD8163FD51B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1C4A8-7005-424D-83C1-83789D920EEF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993392"/>
            <a:ext cx="380619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F6C8F-A1AE-48D5-B42E-E2D6AFE81D63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808E-7809-44B1-B095-5B40C67CF8B0}" type="datetime1">
              <a:rPr lang="en-US" smtClean="0"/>
              <a:t>11/13/2015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8CF55-8C33-471A-B99F-65833961DF15}" type="datetime1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0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9D86-8750-4A53-911D-AFE924475DCC}" type="datetime1">
              <a:rPr lang="en-US" smtClean="0"/>
              <a:t>11/13/2015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6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AB8D-4EEA-4F1E-80D6-D8D1E0615BC2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1C7BB-E7D3-4BB3-BA88-C12BC6D194D2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93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C898CD52-C2A2-4EF9-BACA-C511AD4452F2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60896-09A4-47B3-9305-3B406B0C3275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3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C7984-D00E-4305-A94B-74B8BEE5823F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5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DC09F-75E0-4B2B-9763-419C6BA42254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EEE65-6C1D-47AC-8C4A-C1A69FB1A1C1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2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7476B-0B49-4CEC-BB95-4975F316EA6B}" type="datetime1">
              <a:rPr lang="en-US" smtClean="0"/>
              <a:t>11/13/2015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3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090C0-D3AC-4CC2-9211-A78CA84EB949}" type="datetime1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5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65B8-4481-464A-93CF-5AEDFB61D0DA}" type="datetime1">
              <a:rPr lang="en-US" smtClean="0"/>
              <a:t>11/13/2015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13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A1ADE-64B2-4448-9B51-B23D8318C325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7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FF63-5623-4F0B-8852-3A5735B52588}" type="datetime1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B4121BC-BAAD-4288-8795-93052C4D26AF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84F735C4-31AF-46E2-B153-B499E3B51FBC}" type="datetime1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1FD08B2B-8935-4C19-810A-E72A39FEB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0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eg"/><Relationship Id="rId5" Type="http://schemas.openxmlformats.org/officeDocument/2006/relationships/image" Target="../media/image34.gif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2123" y="501375"/>
            <a:ext cx="8281115" cy="3566160"/>
          </a:xfrm>
        </p:spPr>
        <p:txBody>
          <a:bodyPr>
            <a:noAutofit/>
          </a:bodyPr>
          <a:lstStyle/>
          <a:p>
            <a:pPr algn="ctr"/>
            <a:r>
              <a:rPr lang="th-TH" sz="4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</a:t>
            </a:r>
            <a: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นำเสนอแบบเสนอโครงงานทางวิศวกรรมคอมพิวเตอร์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0933" y="4207012"/>
            <a:ext cx="7543800" cy="11430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ภากร มัทนพจนารถ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อาจารย์ที่ปรึกษาโครงงาน อาจารย์ ดร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พิชญะ สิทธีอมร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>
              <a:lnSpc>
                <a:spcPct val="100000"/>
              </a:lnSpc>
            </a:pP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วิชาโครงงานวิศวกรรมคอมพิวเตอร์ ภาควิชาวิศวกรรมคอมพิวเตอร์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คณะวิศวกรรมศาสตร์ จุฬาลงกรณ์มหาวิทยาลัย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ภาคการศึกษาต้น ปีการศึกษา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endParaRPr lang="th-TH" sz="28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7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562" y="188686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ตัวอย่างมุมมองสามมิติแบบหลายมุมมอง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929118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503" y="1583870"/>
            <a:ext cx="6874895" cy="515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2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29295"/>
            <a:ext cx="8242834" cy="1658198"/>
          </a:xfrm>
        </p:spPr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ปัญหาและข้อจำกัดในการรับชมมุมมอง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มิติ</a:t>
            </a:r>
            <a:b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แบบ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457" y="2157731"/>
            <a:ext cx="51587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ข้อมูลขาเข้านั้นจำเป็นต้องมี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457" y="3322765"/>
            <a:ext cx="7600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จอสำหรับแสดงนั้นจำเป็นต้องมี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ตัวกรอง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(Filter)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ลดความหยาบของภาพ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และทำให้ภาพดูลื่นไหลขึ้น</a:t>
            </a:r>
            <a:endParaRPr lang="th-TH" sz="32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72457" y="4740459"/>
            <a:ext cx="70920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เพื่อการรับชมที่ดีจำเป็นต้องมีการ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ปรับพารามิเตอร์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ต่างๆเพื่อให้ได้มุมมองสามมิติที่รับชมได้ดีที่สุด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654629" y="2696340"/>
            <a:ext cx="4339771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/>
        </p:nvSpPr>
        <p:spPr>
          <a:xfrm>
            <a:off x="6949440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11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722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2" y="4990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การสร้างมุมมองเพิ่มเติม</a:t>
            </a:r>
            <a:r>
              <a:rPr lang="en-US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(View Expansion)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1" y="2750021"/>
            <a:ext cx="8916895" cy="22400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61" y="2157730"/>
            <a:ext cx="2498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Stereoscopic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4691" y="2157730"/>
            <a:ext cx="299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Automultiscopic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9" y="4990994"/>
            <a:ext cx="129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Views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5611" y="4990119"/>
            <a:ext cx="1290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949440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794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วิธีการในการ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สร้างมุมมองเพิ่มเติม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(Method of View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Expansion)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7456" y="5060515"/>
            <a:ext cx="4326544" cy="98948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Depth-Based Rendering	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 descr="http://gl.ict.usc.edu/Research/CNNHologram/images/LS6_Shoot_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5" y="2766906"/>
            <a:ext cx="2921000" cy="21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59" y="2766906"/>
            <a:ext cx="4572068" cy="2513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3730" y="1925394"/>
            <a:ext cx="4658648" cy="8415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Multi-View Content Capture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81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วิธีการในการสร้างมุมมองเพิ่มเติม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(Method of View Expansion)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157731"/>
            <a:ext cx="8065294" cy="376618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Image-Based Rendering</a:t>
            </a:r>
            <a:endParaRPr lang="th-TH" sz="36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 algn="thaiDist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err="1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จะทำการ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กู้คืนข้อมูลความลึกของภาพและ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หลังจากนั้นจะทำการ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Re-Projection </a:t>
            </a:r>
            <a:r>
              <a:rPr lang="en-US" sz="36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Pixel</a:t>
            </a:r>
            <a:r>
              <a:rPr lang="en-US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เพื่อที่จะ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ได้ข้อมูล</a:t>
            </a:r>
            <a:r>
              <a:rPr lang="th-TH" sz="3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และนำไปสร้างมุมมอง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เพิ่มเติม </a:t>
            </a:r>
            <a:endParaRPr lang="th-TH" sz="36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 algn="thaiDist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Eulerian</a:t>
            </a: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ประมาณการ</a:t>
            </a:r>
            <a:r>
              <a:rPr lang="th-TH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เปลี่ยนแปลงของ</a:t>
            </a:r>
            <a:r>
              <a:rPr lang="th-TH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</a:t>
            </a:r>
            <a:r>
              <a:rPr lang="th-TH" sz="3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เฟส</a:t>
            </a:r>
            <a:r>
              <a:rPr lang="th-TH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Local </a:t>
            </a:r>
            <a:r>
              <a:rPr lang="en-US" sz="3600" b="1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Phase</a:t>
            </a:r>
            <a:r>
              <a:rPr lang="en-US" sz="36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Information)</a:t>
            </a:r>
            <a:r>
              <a:rPr lang="th-TH" sz="36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และนำมาใช้ในการกู้ข้อมูลความลึกต่างๆ</a:t>
            </a:r>
            <a:endParaRPr lang="en-US" sz="36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14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0" indent="0">
              <a:lnSpc>
                <a:spcPct val="150000"/>
              </a:lnSpc>
              <a:buNone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9421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13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683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21733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565491"/>
            <a:ext cx="8065294" cy="3766185"/>
          </a:xfrm>
        </p:spPr>
        <p:txBody>
          <a:bodyPr>
            <a:normAutofit/>
          </a:bodyPr>
          <a:lstStyle/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เพื่อพัฒนา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สำหรับการสร้าง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มุมมองเพิ่มเติม 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</a:t>
            </a:r>
            <a:r>
              <a:rPr lang="en-US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สื่อสามมิติแบบหลายมุมมอง </a:t>
            </a:r>
          </a:p>
          <a:p>
            <a:pPr algn="ctr"/>
            <a:r>
              <a:rPr lang="th-TH" sz="4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บน </a:t>
            </a:r>
            <a:r>
              <a:rPr lang="th-TH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อุปกรณ์ตรรกะแบบโปแกรมได้</a:t>
            </a:r>
            <a:endParaRPr lang="en-US" sz="40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1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205" y="374798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เป้าหมาย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2005331"/>
            <a:ext cx="8370094" cy="1271269"/>
          </a:xfrm>
        </p:spPr>
        <p:txBody>
          <a:bodyPr>
            <a:no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นั้นสามารถสร้างได้โดยใช้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(FP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A)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และสามารถทำงานได้อย่างมีประสิทธิภาพ</a:t>
            </a:r>
            <a:endParaRPr lang="th-TH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7204" y="3151305"/>
            <a:ext cx="83700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สามารถทำการคำนวณข้อมูลขาเข้าซึ่งเป็นมุมมองสามมิติและได้ข้อมูลขาออกเป็น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มุมมองสามมิติแบบหลาย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7205" y="5075535"/>
            <a:ext cx="77208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 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มีการประยุกต์ใช้ </a:t>
            </a:r>
            <a:r>
              <a:rPr lang="th-TH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การจัดตารางกระบวนการ</a:t>
            </a:r>
            <a:r>
              <a:rPr lang="en-US" sz="3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Scheduling)</a:t>
            </a:r>
            <a:r>
              <a:rPr lang="th-TH" sz="3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เพื่อออกแบบสถาปัตยกรรมให้สามารถทำงานได้โดยทรัพยากรที่จำกัด</a:t>
            </a:r>
            <a:endParaRPr lang="en-US" sz="3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17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2917" y="4509038"/>
            <a:ext cx="8384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สามารถทำงานได้ในเวลา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เสมือนทันที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(Almost Real Time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704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6720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14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7451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>
          <a:xfrm>
            <a:off x="-999969" y="205739"/>
            <a:ext cx="9597869" cy="829901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385233"/>
            <a:ext cx="8079581" cy="1658198"/>
          </a:xfrm>
        </p:spPr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33571" y="5012482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1: Application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3171" y="5012482"/>
            <a:ext cx="2890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: Programed FPGA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6949440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19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75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" y="540817"/>
            <a:ext cx="7702596" cy="6000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en-US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321972" y="1652687"/>
            <a:ext cx="4535488" cy="434022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มโนทัศน์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465145" y="1652732"/>
            <a:ext cx="4681277" cy="434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 : </a:t>
            </a:r>
            <a:r>
              <a:rPr lang="th-TH" sz="4000" b="1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</a:t>
            </a:r>
            <a:endParaRPr lang="th-TH" sz="40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</a:t>
            </a: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3200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th-TH" sz="32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6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19969" r="49159" b="25120"/>
          <a:stretch/>
        </p:blipFill>
        <p:spPr>
          <a:xfrm>
            <a:off x="1961605" y="-29030"/>
            <a:ext cx="6846570" cy="6676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167" y="3864358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คุณลักษณะของโปรแกรมประยุกต์</a:t>
            </a: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1" t="40053" r="56021" b="46975"/>
          <a:stretch/>
        </p:blipFill>
        <p:spPr>
          <a:xfrm>
            <a:off x="4994909" y="2364666"/>
            <a:ext cx="2720341" cy="1577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15" r="62046" b="46501"/>
          <a:stretch/>
        </p:blipFill>
        <p:spPr>
          <a:xfrm>
            <a:off x="515188" y="3170329"/>
            <a:ext cx="6257860" cy="863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t="41017" r="73334" b="54673"/>
          <a:stretch/>
        </p:blipFill>
        <p:spPr>
          <a:xfrm>
            <a:off x="2001155" y="2509157"/>
            <a:ext cx="2854778" cy="5225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4431" y="4511482"/>
            <a:ext cx="36054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การจัดการข้อมูลขาเข้า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0254" y="5208726"/>
            <a:ext cx="59704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การจัดการการเข้าถึง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หน่วยความจ</a:t>
            </a:r>
            <a:r>
              <a:rPr lang="th-TH" sz="3200" dirty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ำ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โดยตรง</a:t>
            </a:r>
            <a:r>
              <a:rPr lang="en-US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(DMA)</a:t>
            </a: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444431" y="5947116"/>
            <a:ext cx="37128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การจัดการข้อมูล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ขาออก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365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28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" t="19969" r="49159" b="25120"/>
          <a:stretch/>
        </p:blipFill>
        <p:spPr>
          <a:xfrm>
            <a:off x="1961605" y="-29028"/>
            <a:ext cx="6846570" cy="667699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โปรแกรมประยุกต์ </a:t>
            </a:r>
            <a:r>
              <a:rPr lang="en-US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(Application)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170" name="Picture 2" descr="http://www.brandsoftheworld.com/sites/default/files/styles/logo-thumbnail/public/042014/c_0.png?itok=NGrw5nRV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86" y="1717668"/>
            <a:ext cx="1857375" cy="18573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854166" y="2143778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 , C++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4166" y="4617059"/>
            <a:ext cx="5596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058" y="4164935"/>
            <a:ext cx="3155232" cy="1893139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21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588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5" t="22838" r="19048" b="22135"/>
          <a:stretch/>
        </p:blipFill>
        <p:spPr>
          <a:xfrm>
            <a:off x="3289559" y="474715"/>
            <a:ext cx="5791201" cy="6752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7" y="287402"/>
            <a:ext cx="8079581" cy="1658198"/>
          </a:xfrm>
        </p:spPr>
        <p:txBody>
          <a:bodyPr/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88" y="1758286"/>
            <a:ext cx="8613241" cy="48584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h-TH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Image-Based Rendering</a:t>
            </a:r>
            <a:endParaRPr lang="th-TH" sz="36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 err="1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  <a:r>
              <a:rPr lang="th-TH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marL="0" lvl="1" indent="0">
              <a:buNone/>
            </a:pPr>
            <a:r>
              <a:rPr lang="th-TH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ข้อดี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th-TH" sz="28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ไม่สนใจข้อมูลที่ขาดหายในส่วนที่ไม่ได้คำนวณ และรองรับการทำงานได้สูง</a:t>
            </a:r>
            <a:endParaRPr lang="en-US" sz="3200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en-US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ข้อเสีย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ไม่สามารถรับข้อมูลขาเข้าคุณภาพต่ำได้</a:t>
            </a:r>
            <a:endParaRPr lang="th-TH" sz="30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Eulerian</a:t>
            </a:r>
            <a:r>
              <a:rPr lang="th-TH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Techniques</a:t>
            </a:r>
          </a:p>
          <a:p>
            <a:pPr marL="0" lvl="1" indent="0">
              <a:buNone/>
            </a:pP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ข้อดี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ไม่จำเป็นต้องอ้างอ</a:t>
            </a:r>
            <a:r>
              <a:rPr lang="th-TH" sz="3000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ิ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งถึง</a:t>
            </a:r>
            <a:r>
              <a:rPr lang="en-US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Pixel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 ทำงานโดยใช้คลื่นช่วงเล็ก</a:t>
            </a:r>
            <a:r>
              <a:rPr lang="en-US" sz="28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(Wavelet)</a:t>
            </a:r>
            <a:endParaRPr lang="en-US" sz="2800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r>
              <a:rPr lang="en-US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th-TH" sz="32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ข้อเสีย </a:t>
            </a:r>
            <a:r>
              <a:rPr lang="en-US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  <a:r>
              <a:rPr lang="th-TH" sz="32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000" dirty="0" smtClean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ช่วงความลึกและความต่างที่หาได้นั้นแคบ</a:t>
            </a:r>
            <a:endParaRPr lang="en-US" sz="3200" b="1" dirty="0" smtClean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จากงานวิจัย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“Eulerian-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Lagrangian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Stereo-to-Multi-view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Conversion” [Unpublished] </a:t>
            </a:r>
            <a:endParaRPr lang="th-TH" sz="3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lvl="1" indent="0">
              <a:buNone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97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653" y="1701005"/>
            <a:ext cx="5596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ขั้นตอนการทำงานของอุปกรณ์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8392" y="2349786"/>
            <a:ext cx="6667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การแปลงมุมมองสามมิติเป็นคลื่นช่วงเล็ก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(Wavelet)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96524" y="4713560"/>
            <a:ext cx="5483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th-TH" sz="3200" dirty="0" smtClean="0">
                <a:solidFill>
                  <a:srgbClr val="00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การประมาณความลึกต่อหนึ่งคลื่นช่วงเล็ก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328317" y="5627802"/>
            <a:ext cx="4496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71550" lvl="1" indent="-514350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การสร้างมุมมองเพิ่มเติมขึ้นใหม่</a:t>
            </a: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41460" r="35064" b="26637"/>
          <a:stretch/>
        </p:blipFill>
        <p:spPr>
          <a:xfrm>
            <a:off x="956531" y="2946913"/>
            <a:ext cx="4892725" cy="1640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31" t="40204" r="5495" b="29894"/>
          <a:stretch/>
        </p:blipFill>
        <p:spPr>
          <a:xfrm>
            <a:off x="5788141" y="2868393"/>
            <a:ext cx="2784359" cy="16256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23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68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55" t="22838" r="19048" b="22135"/>
          <a:stretch/>
        </p:blipFill>
        <p:spPr>
          <a:xfrm>
            <a:off x="3018971" y="479518"/>
            <a:ext cx="5791201" cy="6752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335195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โปรแกรมบนอุปกรณ์ตรรกะแบบโปรแกรมได้</a:t>
            </a:r>
            <a:endParaRPr lang="en-US" sz="6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7553" y="1531592"/>
            <a:ext cx="79303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การเชื่อมต่อ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ข้อมูลขาเข้าและส่งข้อมูลขาออกด้วย สายสื่อประสมความคมชัดสูง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High-Definition Multimedia Interface :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HDMI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1252" r="31394"/>
          <a:stretch/>
        </p:blipFill>
        <p:spPr>
          <a:xfrm>
            <a:off x="2989944" y="2608810"/>
            <a:ext cx="1712686" cy="1524132"/>
          </a:xfrm>
          <a:prstGeom prst="rect">
            <a:avLst/>
          </a:prstGeom>
        </p:spPr>
      </p:pic>
      <p:pic>
        <p:nvPicPr>
          <p:cNvPr id="8194" name="Picture 2" descr="http://www.grandforcemktg.tk/images/Monitor%20Cables/hdmi-cable-mesh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670981"/>
            <a:ext cx="1632503" cy="129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67553" y="4195113"/>
            <a:ext cx="4616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โปรแกรม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สำหรับสร้างโปรแกรมประยุกต์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Suite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196" name="Picture 4" descr="https://www.doulos.com/images/logos/vivado_logo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" t="4186" r="-450" b="4140"/>
          <a:stretch/>
        </p:blipFill>
        <p:spPr bwMode="auto">
          <a:xfrm>
            <a:off x="5212688" y="4151571"/>
            <a:ext cx="3222634" cy="9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8780" y="5909096"/>
            <a:ext cx="40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ภาษา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ที่ใช้ในการสร้าง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Verilog HDL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266" name="Picture 2" descr="https://images.tandf.co.uk/common/jackets/amazon/978142005/978142005154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" b="64102"/>
          <a:stretch/>
        </p:blipFill>
        <p:spPr bwMode="auto">
          <a:xfrm>
            <a:off x="5337983" y="5377716"/>
            <a:ext cx="2843462" cy="12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 txBox="1">
            <a:spLocks/>
          </p:cNvSpPr>
          <p:nvPr/>
        </p:nvSpPr>
        <p:spPr>
          <a:xfrm>
            <a:off x="6951862" y="5460961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24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336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zedboard.org/sites/default/files/product_spec_images/ZedBoard_RevA_side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005" y="1466784"/>
            <a:ext cx="5955506" cy="510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4866371"/>
            <a:ext cx="5334000" cy="20817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172" y="91615"/>
            <a:ext cx="8079581" cy="1658198"/>
          </a:xfrm>
        </p:spPr>
        <p:txBody>
          <a:bodyPr/>
          <a:lstStyle/>
          <a:p>
            <a:pPr algn="r"/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ได้ที่เลือกใช้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21495" y="3773139"/>
            <a:ext cx="685800" cy="704850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2" name="Picture 6" descr="http://paginas.fe.up.pt/~ee10079/img/zynq_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847" y="1212495"/>
            <a:ext cx="2487352" cy="76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img.hw.cz/n/Nebojte-se-FPGA/xc2s-blk.gif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785" y="2910464"/>
            <a:ext cx="1423300" cy="11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038914" y="3069868"/>
            <a:ext cx="217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+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http://i1-news.softpedia-static.com/images/news2/ARM-s-Next-Gen-64-bit-Processor-Will-Be-Called-Atlas-and-Apollo-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93" y="2578325"/>
            <a:ext cx="1825625" cy="184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25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658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แนวคิดในการใช้งานอุปกรณ์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ตรรกะแบบโปรแกรม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(FPGA)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5" y="1993393"/>
            <a:ext cx="8228547" cy="1257807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สามารถทำงานได้โดยมี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ข้อมูลขาเข้าและขาออก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ด้วย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สายสื่อประสมความคมชัด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</a:t>
            </a:r>
            <a:r>
              <a:rPr lang="en-US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(HDMI)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endParaRPr lang="th-TH" sz="28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206" y="3078135"/>
            <a:ext cx="8522494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สามารถนำไป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พัฒนาต่อยอด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เนื่องจากใช้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อุปกรณ์ตรรกะแบบโปรแกรมได้(</a:t>
            </a:r>
            <a:r>
              <a:rPr lang="en-US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FPGA)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พื้นฐาน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พัฒนาได้ง่าย เนื่องจาก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FPGA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นั้นมีการพัฒนาเร็ว ทำ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ทำงานได้มี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ประสิทธิภาพดีขึ้น</a:t>
            </a:r>
          </a:p>
          <a:p>
            <a:pPr marL="914400" lvl="1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นำไปพัฒนาต่อเป็น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วงจรรวมเฉพาะ</a:t>
            </a:r>
            <a:r>
              <a:rPr lang="en-US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(Application-	Specific Integrated Circuit :ASIC)</a:t>
            </a:r>
            <a:endParaRPr lang="th-TH" sz="26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3">
              <a:lnSpc>
                <a:spcPct val="110000"/>
              </a:lnSpc>
              <a:buFont typeface="Wingdings" panose="05000000000000000000" pitchFamily="2" charset="2"/>
              <a:buChar char="Ø"/>
            </a:pP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26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45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8393" y="5299127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061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ทฤษฎีที่เกี่ยวข้อง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857" y="2157731"/>
            <a:ext cx="8548913" cy="3766185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การเข้าถึงหน่วยความจำโดยตรง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(Direct Memory Access :DMA)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 </a:t>
            </a:r>
            <a:r>
              <a:rPr lang="en-US" sz="3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(Field Programmable Gate Array: FPGA</a:t>
            </a:r>
            <a:r>
              <a:rPr lang="en-US" sz="3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 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(Process Scheduling)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487" y="5461000"/>
            <a:ext cx="2195513" cy="1397000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7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การเข้าถึงหน่วยความจำโดยตรง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http://www.electronics.dit.ie/staff/tscarff/DMA/dma_l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9" y="1718851"/>
            <a:ext cx="8010525" cy="431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892800" y="35815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Oval 6"/>
          <p:cNvSpPr/>
          <p:nvPr/>
        </p:nvSpPr>
        <p:spPr>
          <a:xfrm>
            <a:off x="507206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Oval 7"/>
          <p:cNvSpPr/>
          <p:nvPr/>
        </p:nvSpPr>
        <p:spPr>
          <a:xfrm>
            <a:off x="1130300" y="40641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Oval 8"/>
          <p:cNvSpPr/>
          <p:nvPr/>
        </p:nvSpPr>
        <p:spPr>
          <a:xfrm>
            <a:off x="6934200" y="2526752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92800" y="2732383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3914378" y="4324524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52578" y="3687435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r>
          </a:p>
        </p:txBody>
      </p:sp>
      <p:sp>
        <p:nvSpPr>
          <p:cNvPr id="13" name="Oval 12"/>
          <p:cNvSpPr/>
          <p:nvPr/>
        </p:nvSpPr>
        <p:spPr>
          <a:xfrm>
            <a:off x="507206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30300" y="4432648"/>
            <a:ext cx="342900" cy="3429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6934200" y="5472869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22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37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 : </a:t>
            </a: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มโน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ทัศน์</a:t>
            </a:r>
            <a:endParaRPr lang="en-US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ที่มาและความสำคัญของปัญหา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วัตถุประสงค์และเป้าหมาย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แนวคิดในการทำงานของอุปกรณ์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ทฤษฎีที่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เกี่ยวข้อง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th-TH" sz="4400" dirty="0" smtClean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5878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64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r" rtl="0">
              <a:lnSpc>
                <a:spcPct val="90000"/>
              </a:lnSpc>
              <a:spcBef>
                <a:spcPct val="0"/>
              </a:spcBef>
            </a:pPr>
            <a:r>
              <a:rPr lang="th-TH" sz="60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อุปกรณ์ตรรกะแบบโปรแกรมได้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13314" name="Picture 2" descr="http://img.hw.cz/n/Nebojte-se-FPGA/xc2s-blk.gif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709" y="1771064"/>
            <a:ext cx="5093891" cy="420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1562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Oval 4"/>
          <p:cNvSpPr/>
          <p:nvPr/>
        </p:nvSpPr>
        <p:spPr>
          <a:xfrm>
            <a:off x="6197600" y="2502074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</a:p>
        </p:txBody>
      </p:sp>
      <p:sp>
        <p:nvSpPr>
          <p:cNvPr id="6" name="Oval 5"/>
          <p:cNvSpPr/>
          <p:nvPr/>
        </p:nvSpPr>
        <p:spPr>
          <a:xfrm>
            <a:off x="1395809" y="5636160"/>
            <a:ext cx="342900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93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614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การจัดตารางของกระบวนการ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29893"/>
            <a:ext cx="8065294" cy="37661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Multiple 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C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ycle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การทำงานแบบ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Pipeline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สถาปัตยกรรมแบบใหม่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เพื่อให้รองรับกับการทำงานบนอุปกรณ์ตรรกกะแบบโปรแกรมได้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31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033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b="1" dirty="0" smtClean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b="1" dirty="0">
              <a:solidFill>
                <a:srgbClr val="FFC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27933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26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741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ขอบเขตเชิงการทำงานของอุปกรณ์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206" y="1993393"/>
            <a:ext cx="8248174" cy="1111275"/>
          </a:xfrm>
        </p:spPr>
        <p:txBody>
          <a:bodyPr>
            <a:norm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สามารถรับข้อมูลขาเข้าและส่งข้อมูลขาออกด้วย </a:t>
            </a:r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สายสื่อประสมความคมชัดสูง </a:t>
            </a:r>
            <a:r>
              <a:rPr lang="en-US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(High-Definition Multimedia Interface :HDMI)</a:t>
            </a:r>
            <a:endParaRPr lang="th-TH" sz="3200" b="1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b="1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7206" y="4811106"/>
            <a:ext cx="82481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มีการออกแบบ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สถาปัตยกรรม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เพื่อให้อุปกรณ์สามารถทำงานได้โดยมีทรัพยากรจำกัดและได้รับ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การจัดการกระบวนการ</a:t>
            </a:r>
          </a:p>
        </p:txBody>
      </p:sp>
      <p:sp>
        <p:nvSpPr>
          <p:cNvPr id="6" name="Rectangle 5"/>
          <p:cNvSpPr/>
          <p:nvPr/>
        </p:nvSpPr>
        <p:spPr>
          <a:xfrm>
            <a:off x="492919" y="3549042"/>
            <a:ext cx="6550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ทำงานบน 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อุปกรณ์ตรรกะแบบโปรแกรมได้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30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9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8155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28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27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780799"/>
              </p:ext>
            </p:extLst>
          </p:nvPr>
        </p:nvGraphicFramePr>
        <p:xfrm>
          <a:off x="506413" y="1993900"/>
          <a:ext cx="8390844" cy="4624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0988"/>
                <a:gridCol w="1786770"/>
                <a:gridCol w="1897303"/>
                <a:gridCol w="1745783"/>
              </a:tblGrid>
              <a:tr h="749300"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ขั้นตอน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วันเริ่มต้น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วันเสร็จสิ้น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จำนวนวัน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25714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วางแผน	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09/17/15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11/06/15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37วัน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54743">
                <a:tc>
                  <a:txBody>
                    <a:bodyPr/>
                    <a:lstStyle/>
                    <a:p>
                      <a:pPr algn="l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ออกแบบการทำงาน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11/13/15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01/08/16</a:t>
                      </a:r>
                      <a:endParaRPr lang="th-TH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41</a:t>
                      </a: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พัฒนาระบบอุปกรณ์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12/02/15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02/12/16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53</a:t>
                      </a: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ทดสอบโปรแกรม	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01/19/16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02/25/16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  <a:tr h="798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15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เขียนบทความทางวิชาการ	</a:t>
                      </a:r>
                      <a:endParaRPr lang="en-US" sz="315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02/26/16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04/01/16</a:t>
                      </a:r>
                      <a:endParaRPr lang="en-US" sz="36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360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26วัน</a:t>
                      </a:r>
                      <a:endParaRPr lang="en-US" sz="3600" dirty="0" smtClean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1862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35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62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43" b="27554"/>
          <a:stretch/>
        </p:blipFill>
        <p:spPr>
          <a:xfrm>
            <a:off x="262628" y="1337918"/>
            <a:ext cx="8717175" cy="50628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426" y="78619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วางแผน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/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: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ออกแบบการทำงาน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28414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36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041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70" b="23862"/>
          <a:stretch/>
        </p:blipFill>
        <p:spPr>
          <a:xfrm>
            <a:off x="207247" y="1362075"/>
            <a:ext cx="8582967" cy="521107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633" y="0"/>
            <a:ext cx="8079581" cy="1658198"/>
          </a:xfrm>
        </p:spPr>
        <p:txBody>
          <a:bodyPr/>
          <a:lstStyle/>
          <a:p>
            <a:pPr algn="r"/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พัฒนาระบบ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 :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ทดสอบระบบ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/ </a:t>
            </a:r>
            <a:b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 : </a:t>
            </a: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เขียนบทความทางวิชาการ</a:t>
            </a:r>
            <a:r>
              <a:rPr lang="en-US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23522" y="5504503"/>
            <a:ext cx="2194560" cy="1397039"/>
          </a:xfrm>
        </p:spPr>
        <p:txBody>
          <a:bodyPr/>
          <a:lstStyle/>
          <a:p>
            <a:r>
              <a:rPr lang="en-US" sz="28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37</a:t>
            </a:r>
            <a:endParaRPr lang="en-US" sz="28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660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421783" y="366784"/>
            <a:ext cx="8086725" cy="129063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th-TH" sz="6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ส่วนที่ 2 </a:t>
            </a:r>
            <a:r>
              <a:rPr lang="th-TH" sz="66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วิธีการ</a:t>
            </a:r>
            <a:endParaRPr lang="th-TH" sz="6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4294967295"/>
          </p:nvPr>
        </p:nvSpPr>
        <p:spPr>
          <a:xfrm>
            <a:off x="421783" y="1657422"/>
            <a:ext cx="7706150" cy="434022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</a:t>
            </a: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เชิงการทำงาน</a:t>
            </a:r>
            <a:r>
              <a:rPr lang="th-TH" sz="4400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ของอุปกรณ์</a:t>
            </a:r>
            <a:endParaRPr lang="th-TH" sz="4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ขั้นตอนการดำเนินงาน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th-TH" sz="4400" b="1" dirty="0">
                <a:solidFill>
                  <a:srgbClr val="FFC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สิ่งที่ได้ดำเนินการไปแล้ว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0384" y="5460961"/>
            <a:ext cx="2194560" cy="1397039"/>
          </a:xfrm>
        </p:spPr>
        <p:txBody>
          <a:bodyPr/>
          <a:lstStyle/>
          <a:p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32</a:t>
            </a:r>
            <a:endParaRPr lang="en-US" sz="54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059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สิ่งที่ได้ดำเนินการไป</a:t>
            </a:r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แล้ว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ศึกษาเครื่องมือและอุปกรณ์ต่างๆที่เกี่ยวข้องกับการพัฒนา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ศึกษาบทความทางวิชาการ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ติดตั้งและศึกษาวิธีการใช้งานโปรแกรม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Vivado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Design Suite</a:t>
            </a:r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Webpack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 Edition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และ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“</a:t>
            </a:r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Xilinx Software Development Kit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”</a:t>
            </a:r>
            <a:endParaRPr lang="th-TH" sz="3200" dirty="0" smtClean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ศึกษาโครงสร้างและทดลองใช้งาน การเข้าถึงหน่วยความจำโดยตรง</a:t>
            </a:r>
            <a:r>
              <a:rPr lang="en-US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(Direct Memory Access)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39</a:t>
            </a:r>
            <a:endParaRPr lang="en-US" sz="2800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6004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34982">
            <a:off x="1371600" y="1037699"/>
            <a:ext cx="7144940" cy="5841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9" y="111827"/>
            <a:ext cx="8079581" cy="1658198"/>
          </a:xfrm>
        </p:spPr>
        <p:txBody>
          <a:bodyPr>
            <a:normAutofit/>
          </a:bodyPr>
          <a:lstStyle/>
          <a:p>
            <a:r>
              <a:rPr lang="th-TH" sz="6600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ที่มาและความสำคัญของ</a:t>
            </a:r>
            <a:r>
              <a:rPr lang="th-TH" sz="6600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056" y="2712953"/>
            <a:ext cx="8065294" cy="1590109"/>
          </a:xfrm>
          <a:noFill/>
          <a:ln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ปัจจุบัน มูลค่าตลาดของหน้าจอที่รองรับสื่อ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มิติ ทั่วโลก นั้นมีการเติบโตจาก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29,000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ล้านบาท ในปี พ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ศ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2551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เป็น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544,000 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ล้านบาทในปี </a:t>
            </a:r>
            <a:r>
              <a:rPr lang="en-US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2558</a:t>
            </a:r>
            <a:r>
              <a:rPr lang="th-TH" sz="4400" b="1" dirty="0" smtClean="0">
                <a:solidFill>
                  <a:schemeClr val="bg1"/>
                </a:solidFill>
                <a:effectLst>
                  <a:glow rad="469900">
                    <a:schemeClr val="accent1">
                      <a:satMod val="175000"/>
                      <a:alpha val="68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4400" b="1" dirty="0">
              <a:solidFill>
                <a:schemeClr val="bg1"/>
              </a:solidFill>
              <a:effectLst>
                <a:glow rad="469900">
                  <a:schemeClr val="accent1">
                    <a:satMod val="175000"/>
                    <a:alpha val="68000"/>
                  </a:scheme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60961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12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7" y="5909735"/>
            <a:ext cx="8085582" cy="61328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THANK YOU</a:t>
            </a:r>
            <a:endParaRPr lang="en-US" sz="88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2902" y="1342037"/>
            <a:ext cx="45336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/ A</a:t>
            </a:r>
            <a:endParaRPr lang="en-US" sz="166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99022" y="5824498"/>
            <a:ext cx="2194560" cy="1397039"/>
          </a:xfrm>
        </p:spPr>
        <p:txBody>
          <a:bodyPr/>
          <a:lstStyle/>
          <a:p>
            <a:fld id="{1FD08B2B-8935-4C19-810A-E72A39FEB25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amsung.com/us/2012-smart-blu-ray-player/img/tv-fro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6" y="864754"/>
            <a:ext cx="9109026" cy="688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99404" y="-318337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6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สื่อสามมิติคืออะไร?</a:t>
            </a:r>
            <a:endParaRPr lang="en-US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721"/>
          <a:stretch/>
        </p:blipFill>
        <p:spPr>
          <a:xfrm>
            <a:off x="383695" y="1715105"/>
            <a:ext cx="3384146" cy="3946046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2"/>
          <a:stretch/>
        </p:blipFill>
        <p:spPr>
          <a:xfrm>
            <a:off x="5361421" y="1467136"/>
            <a:ext cx="3038582" cy="41827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115878" y="5487269"/>
            <a:ext cx="2649019" cy="20621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63714" y="18597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26351" y="5507150"/>
            <a:ext cx="2528916" cy="1550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26351" y="1875297"/>
            <a:ext cx="4127" cy="3632593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739769" y="4182743"/>
            <a:ext cx="879872" cy="130452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63997" y="3103353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ยาว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95537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2452" y="544684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กว้าง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04399" y="4691435"/>
            <a:ext cx="5084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ลึก</a:t>
            </a:r>
            <a:endParaRPr lang="en-US" sz="3200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6225" y="859633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2D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7502" y="859634"/>
            <a:ext cx="82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6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</a:t>
            </a:r>
            <a:endParaRPr lang="en-US" sz="60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0608" y="5461830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949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53" y="-89002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หลักการทำงานของสื่อสามมิติแบบทั่วไป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9" t="2690" r="25018" b="84880"/>
          <a:stretch/>
        </p:blipFill>
        <p:spPr>
          <a:xfrm>
            <a:off x="2016490" y="1100707"/>
            <a:ext cx="5123543" cy="41091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7" y="3934136"/>
            <a:ext cx="5999967" cy="4173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1823">
            <a:off x="-231782" y="1164214"/>
            <a:ext cx="2794708" cy="18340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904" flipH="1">
            <a:off x="6844334" y="1119823"/>
            <a:ext cx="2567554" cy="18340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979058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89515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92715" y="391508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603172" y="391508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813630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024087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227287" y="392309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437744" y="392309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657500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67957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071157" y="3926124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81614" y="3926124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92072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702529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905729" y="3934136"/>
            <a:ext cx="0" cy="127574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6116186" y="3934136"/>
            <a:ext cx="0" cy="1275747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19087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413128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622222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853093" y="5801328"/>
            <a:ext cx="0" cy="90427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14350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365753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574847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805718" y="5801328"/>
            <a:ext cx="0" cy="9042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9440" y="5450290"/>
            <a:ext cx="2194560" cy="1397039"/>
          </a:xfrm>
        </p:spPr>
        <p:txBody>
          <a:bodyPr/>
          <a:lstStyle/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5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8" y="3387907"/>
            <a:ext cx="1997348" cy="1092458"/>
          </a:xfr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93"/>
          <a:stretch/>
        </p:blipFill>
        <p:spPr>
          <a:xfrm rot="301585" flipH="1">
            <a:off x="6762642" y="3137020"/>
            <a:ext cx="1901354" cy="140189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140573" y="4446787"/>
            <a:ext cx="2640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Anaglyph 3D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531" y="4431465"/>
            <a:ext cx="2557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Linear Polarization 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3D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486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rowthree.com/wp-content/uploads/2012/04/3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4"/>
          <a:stretch/>
        </p:blipFill>
        <p:spPr bwMode="auto">
          <a:xfrm>
            <a:off x="-393700" y="0"/>
            <a:ext cx="103228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319" y="194733"/>
            <a:ext cx="8079581" cy="1658198"/>
          </a:xfrm>
        </p:spPr>
        <p:txBody>
          <a:bodyPr>
            <a:normAutofit/>
          </a:bodyPr>
          <a:lstStyle/>
          <a:p>
            <a:pPr algn="r"/>
            <a:r>
              <a:rPr lang="th-TH" sz="5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ข้อจำกัดในการรับชมสื่อสามมิติในปัจจุบัน</a:t>
            </a:r>
            <a:endParaRPr lang="en-US" sz="5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319" y="2332887"/>
            <a:ext cx="8562181" cy="376618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90500">
                    <a:srgbClr val="00B0F0">
                      <a:alpha val="69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ต้องมีอุปกรณ์ที่ช่วยในการรับชมเท่ากับจำนวนคนที่รับชม</a:t>
            </a:r>
          </a:p>
          <a:p>
            <a:pPr marL="514350" indent="-514350">
              <a:buFont typeface="+mj-lt"/>
              <a:buAutoNum type="arabicPeriod"/>
            </a:pPr>
            <a:endParaRPr lang="th-TH" sz="3600" dirty="0" smtClean="0">
              <a:solidFill>
                <a:schemeClr val="bg1"/>
              </a:solidFill>
              <a:effectLst>
                <a:glow rad="190500">
                  <a:srgbClr val="00B0F0">
                    <a:alpha val="69000"/>
                  </a:srgb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3600" dirty="0" smtClean="0">
                <a:solidFill>
                  <a:schemeClr val="bg1"/>
                </a:solidFill>
                <a:effectLst>
                  <a:glow rad="190500">
                    <a:srgbClr val="00B0F0">
                      <a:alpha val="69000"/>
                    </a:srgb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ภาพที่ได้นั้น มีเพียงสองมุมมอง เนื่องจากสื่อสามมิตินั้น สร้างด้วยภาพเพียงสองภาพที่มีมุมมองแตกต่างกันเท่านั้น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2825" y="5298953"/>
            <a:ext cx="2194560" cy="1397039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alpha val="20000"/>
                  </a:schemeClr>
                </a:solidFill>
              </a:rPr>
              <a:t>7</a:t>
            </a:r>
            <a:endParaRPr lang="en-US" sz="5400" dirty="0">
              <a:solidFill>
                <a:schemeClr val="bg1">
                  <a:alpha val="2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4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eople.csail.mit.edu/pdidyk/projects/MultiviewConversion/Teas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0"/>
          <a:stretch/>
        </p:blipFill>
        <p:spPr bwMode="auto">
          <a:xfrm>
            <a:off x="163329" y="534067"/>
            <a:ext cx="8738757" cy="289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62" y="973760"/>
            <a:ext cx="8079581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มุมมองสามมิติแบบหลายมุมมอง</a:t>
            </a:r>
            <a: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/>
            </a:r>
            <a:b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6000" b="1" dirty="0" smtClean="0">
                <a:effectLst>
                  <a:glow rad="228600">
                    <a:schemeClr val="tx1">
                      <a:lumMod val="95000"/>
                      <a:lumOff val="5000"/>
                      <a:alpha val="50000"/>
                    </a:schemeClr>
                  </a:glo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Multi-view Autostereoscopic</a:t>
            </a:r>
            <a:endParaRPr lang="en-US" sz="6000" b="1" dirty="0">
              <a:effectLst>
                <a:glow rad="228600">
                  <a:schemeClr val="tx1">
                    <a:lumMod val="95000"/>
                    <a:lumOff val="5000"/>
                    <a:alpha val="50000"/>
                  </a:schemeClr>
                </a:glo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8851" y="4769972"/>
            <a:ext cx="8456805" cy="1316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thaiDist"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ผู้รับชมสามารถรับชมสื่อได้พร้อมกัน เนื่องจากรับชมได้โดย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ไม่จำเป็นต้องใช้แว่น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8851" y="3430693"/>
            <a:ext cx="8563235" cy="1278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ผู้รับชมไม่จำเป็นต้องรับชมจากจุดเดียว โดยสามารถรับชมได้</a:t>
            </a:r>
            <a:r>
              <a:rPr lang="th-TH" sz="32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หลายมุมมอง</a:t>
            </a:r>
            <a:r>
              <a:rPr lang="th-TH" sz="32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ขึ้นอยู่กับจุดที่รับชม</a:t>
            </a:r>
            <a:endParaRPr lang="th-TH" sz="3200" b="1" dirty="0" smtClean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6953632" y="5466613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</a:p>
        </p:txBody>
      </p:sp>
      <p:sp>
        <p:nvSpPr>
          <p:cNvPr id="9" name="Rectangle 8"/>
          <p:cNvSpPr/>
          <p:nvPr/>
        </p:nvSpPr>
        <p:spPr>
          <a:xfrm>
            <a:off x="4620468" y="5792566"/>
            <a:ext cx="26869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Lenticular Lens</a:t>
            </a:r>
            <a:endParaRPr lang="en-US" sz="40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90071" y="5819346"/>
            <a:ext cx="24849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Motion </a:t>
            </a:r>
            <a:r>
              <a:rPr lang="en-US" sz="3600" b="1" dirty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</a:t>
            </a:r>
            <a:r>
              <a:rPr lang="en-US" sz="3600" b="1" dirty="0" smtClean="0">
                <a:solidFill>
                  <a:srgbClr val="00B0F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arallax</a:t>
            </a:r>
            <a:endParaRPr lang="en-US" sz="3600" b="1" dirty="0">
              <a:solidFill>
                <a:srgbClr val="00B0F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904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845" y="-78829"/>
            <a:ext cx="8679544" cy="1658198"/>
          </a:xfrm>
        </p:spPr>
        <p:txBody>
          <a:bodyPr>
            <a:normAutofit fontScale="90000"/>
          </a:bodyPr>
          <a:lstStyle/>
          <a:p>
            <a:pPr algn="r"/>
            <a:r>
              <a:rPr lang="th-TH" sz="60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วิธีการทำงานของมุมมอง</a:t>
            </a:r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สามมิติแบบหลายมุมมอง</a:t>
            </a:r>
            <a:endParaRPr lang="en-US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4815"/>
          <a:stretch/>
        </p:blipFill>
        <p:spPr>
          <a:xfrm>
            <a:off x="1816099" y="1108685"/>
            <a:ext cx="5269179" cy="6118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3184" y="1898530"/>
            <a:ext cx="2253724" cy="390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99758" y="3170796"/>
            <a:ext cx="2837129" cy="485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10100" y="6413206"/>
            <a:ext cx="2332766" cy="448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830" y="1493627"/>
            <a:ext cx="3518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thaiDist">
              <a:buAutoNum type="arabicPeriod"/>
            </a:pP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ภาพจะถูกฉายลงบนจอโดยประกอบ</a:t>
            </a:r>
          </a:p>
          <a:p>
            <a:pPr algn="thaiDist"/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ไปด้วยจำนวนภาพเท่ากับจำนวนมุมมอง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99758" y="2964119"/>
            <a:ext cx="4897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r>
            <a:r>
              <a:rPr lang="en-US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8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เพื่อให้ตาผู้รับชมนั้นสามารถเห็นชุดของพิกเซลที่ต่างกันในแต่ละมุมมอง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6949440" y="5486967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9000" b="0" kern="120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</a:t>
            </a:r>
            <a:endParaRPr 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08108" y="1351832"/>
            <a:ext cx="24763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2. 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นั้นจะมีแผ่น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กรองที่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ประกอบไปด้วย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ช่องเล็กๆ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(Precision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Slits)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6112547" y="433018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.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หลังจากที่กระทบกับตาผู้รับชม 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ตาแต่ละข้าง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จะได้รับ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เซตของพิกเซล</a:t>
            </a:r>
          </a:p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ที่แตกต่าง</a:t>
            </a:r>
            <a:r>
              <a:rPr lang="th-TH" sz="2400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กัน</a:t>
            </a:r>
            <a:endParaRPr lang="en-US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357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1533</TotalTime>
  <Words>1297</Words>
  <Application>Microsoft Office PowerPoint</Application>
  <PresentationFormat>On-screen Show (4:3)</PresentationFormat>
  <Paragraphs>253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Angsana New</vt:lpstr>
      <vt:lpstr>Arial</vt:lpstr>
      <vt:lpstr>Calibri</vt:lpstr>
      <vt:lpstr>Calibri Light</vt:lpstr>
      <vt:lpstr>Cordia New</vt:lpstr>
      <vt:lpstr>TH SarabunPSK</vt:lpstr>
      <vt:lpstr>Wingdings</vt:lpstr>
      <vt:lpstr>Wingdings 2</vt:lpstr>
      <vt:lpstr>HDOfficeLightV0</vt:lpstr>
      <vt:lpstr>Metropolitan</vt:lpstr>
      <vt:lpstr>การสร้างอุปกรณ์เชิงตรรกะแบบโปรแกรมได้เพื่อการสร้างมุมมองเพิ่มเติมสำหรับจอภาพในการแสดงมุมมองสามมิติแบบหลายมุมมอง  นำเสนอแบบเสนอโครงงานทางวิศวกรรมคอมพิวเตอร์</vt:lpstr>
      <vt:lpstr>Outline</vt:lpstr>
      <vt:lpstr>ส่วนที่ 1 : มโนทัศน์</vt:lpstr>
      <vt:lpstr>ที่มาและความสำคัญของปัญหา</vt:lpstr>
      <vt:lpstr>สื่อสามมิติคืออะไร?</vt:lpstr>
      <vt:lpstr>หลักการทำงานของสื่อสามมิติแบบทั่วไป</vt:lpstr>
      <vt:lpstr>ข้อจำกัดในการรับชมสื่อสามมิติในปัจจุบัน</vt:lpstr>
      <vt:lpstr>มุมมองสามมิติแบบหลายมุมมอง Multi-view Autostereoscopic</vt:lpstr>
      <vt:lpstr>วิธีการทำงานของมุมมองสามมิติแบบหลายมุมมอง</vt:lpstr>
      <vt:lpstr>ตัวอย่างมุมมองสามมิติแบบหลายมุมมอง</vt:lpstr>
      <vt:lpstr>ปัญหาและข้อจำกัดในการรับชมมุมมองสามมิติ แบบหลายมุมมอง</vt:lpstr>
      <vt:lpstr>การสร้างมุมมองเพิ่มเติม (View Expansion)</vt:lpstr>
      <vt:lpstr>วิธีการในการสร้างมุมมองเพิ่มเติม  (Method of View Expansion)</vt:lpstr>
      <vt:lpstr>วิธีการในการสร้างมุมมองเพิ่มเติม  (Method of View Expansion)</vt:lpstr>
      <vt:lpstr>ส่วนที่ 1 : มโนทัศน์</vt:lpstr>
      <vt:lpstr>วัตถุประสงค์</vt:lpstr>
      <vt:lpstr>เป้าหมาย</vt:lpstr>
      <vt:lpstr>ส่วนที่ 1 : มโนทัศน์</vt:lpstr>
      <vt:lpstr>แนวคิดในการทำงานของอุปกรณ์</vt:lpstr>
      <vt:lpstr>โปรแกรมประยุกต์ (Application)</vt:lpstr>
      <vt:lpstr>โปรแกรมประยุกต์ (Application)</vt:lpstr>
      <vt:lpstr>โปรแกรมบนอุปกรณ์ตรรกะแบบโปรแกรมได้</vt:lpstr>
      <vt:lpstr>โปรแกรมบนอุปกรณ์ตรรกะแบบโปรแกรมได้</vt:lpstr>
      <vt:lpstr>โปรแกรมบนอุปกรณ์ตรรกะแบบโปรแกรมได้</vt:lpstr>
      <vt:lpstr>อุปกรณ์ตรรกะแบบโปรแกรมได้ที่เลือกใช้</vt:lpstr>
      <vt:lpstr>แนวคิดในการใช้งานอุปกรณ์ตรรกะแบบโปรแกรมได้(FPGA)</vt:lpstr>
      <vt:lpstr>ส่วนที่ 1 : มโนทัศน์</vt:lpstr>
      <vt:lpstr>ทฤษฎีที่เกี่ยวข้อง</vt:lpstr>
      <vt:lpstr> การเข้าถึงหน่วยความจำโดยตรง</vt:lpstr>
      <vt:lpstr> อุปกรณ์ตรรกะแบบโปรแกรมได้</vt:lpstr>
      <vt:lpstr>การจัดตารางของกระบวนการ</vt:lpstr>
      <vt:lpstr>ส่วนที่ 2 : วิธีการ</vt:lpstr>
      <vt:lpstr>ขอบเขตเชิงการทำงานของอุปกรณ์</vt:lpstr>
      <vt:lpstr>ส่วนที่ 2 : วิธีการ</vt:lpstr>
      <vt:lpstr>ขั้นตอนการดำเนินงาน</vt:lpstr>
      <vt:lpstr>ส่วนที่ 1 วางแผน / ส่วนที่ 2 :ออกแบบการทำงาน </vt:lpstr>
      <vt:lpstr>ส่วนที่ 3 :พัฒนาระบบ / ส่วนที่ 4 :ทดสอบระบบ /  ส่วนที่ 5 : เขียนบทความทางวิชาการ </vt:lpstr>
      <vt:lpstr>ส่วนที่ 2 : วิธีการ</vt:lpstr>
      <vt:lpstr>สิ่งที่ได้ดำเนินการไปแล้ว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View Expansion for Automultiscopic 3D Displays  Proposal Presentation</dc:title>
  <dc:creator>Peachy</dc:creator>
  <cp:lastModifiedBy>Peachy</cp:lastModifiedBy>
  <cp:revision>119</cp:revision>
  <dcterms:created xsi:type="dcterms:W3CDTF">2015-11-11T07:05:55Z</dcterms:created>
  <dcterms:modified xsi:type="dcterms:W3CDTF">2015-11-13T06:32:56Z</dcterms:modified>
</cp:coreProperties>
</file>